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Libre Franklin"/>
      <p:regular r:id="rId26"/>
      <p:bold r:id="rId27"/>
      <p:italic r:id="rId28"/>
      <p:boldItalic r:id="rId29"/>
    </p:embeddedFont>
    <p:embeddedFont>
      <p:font typeface="Franklin Gothic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jtaWlZbQTtLByCaezawitoAOZn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Franklin-regular.fntdata"/><Relationship Id="rId25" Type="http://schemas.openxmlformats.org/officeDocument/2006/relationships/slide" Target="slides/slide21.xml"/><Relationship Id="rId28" Type="http://schemas.openxmlformats.org/officeDocument/2006/relationships/font" Target="fonts/LibreFranklin-italic.fntdata"/><Relationship Id="rId27" Type="http://schemas.openxmlformats.org/officeDocument/2006/relationships/font" Target="fonts/LibreFrankli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breFranklin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FranklinGothi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5adba933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5adba933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75adba933f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5adba933f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75adba933f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75adba933f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5adba933f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5adba933f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75adba933f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0"/>
          <p:cNvSpPr txBox="1"/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subTitle"/>
          </p:nvPr>
        </p:nvSpPr>
        <p:spPr>
          <a:xfrm>
            <a:off x="581194" y="2495445"/>
            <a:ext cx="10993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" type="body"/>
          </p:nvPr>
        </p:nvSpPr>
        <p:spPr>
          <a:xfrm rot="5400000">
            <a:off x="3809608" y="-1813102"/>
            <a:ext cx="4572900" cy="11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1" name="Google Shape;81;p29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/>
          <p:nvPr/>
        </p:nvSpPr>
        <p:spPr>
          <a:xfrm>
            <a:off x="8058151" y="599725"/>
            <a:ext cx="3687300" cy="5817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0"/>
          <p:cNvSpPr txBox="1"/>
          <p:nvPr>
            <p:ph type="title"/>
          </p:nvPr>
        </p:nvSpPr>
        <p:spPr>
          <a:xfrm rot="5400000">
            <a:off x="7362700" y="1705100"/>
            <a:ext cx="48072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0"/>
          <p:cNvSpPr txBox="1"/>
          <p:nvPr>
            <p:ph idx="1" type="body"/>
          </p:nvPr>
        </p:nvSpPr>
        <p:spPr>
          <a:xfrm rot="5400000">
            <a:off x="1952148" y="-313600"/>
            <a:ext cx="4807200" cy="7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" name="Google Shape;86;p30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0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0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0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1" name="Google Shape;91;p30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581192" y="1302026"/>
            <a:ext cx="110295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575894" y="729658"/>
            <a:ext cx="11029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/>
          <p:nvPr/>
        </p:nvSpPr>
        <p:spPr>
          <a:xfrm>
            <a:off x="447817" y="5141974"/>
            <a:ext cx="11290800" cy="12588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3"/>
          <p:cNvSpPr txBox="1"/>
          <p:nvPr>
            <p:ph type="title"/>
          </p:nvPr>
        </p:nvSpPr>
        <p:spPr>
          <a:xfrm>
            <a:off x="581193" y="2393950"/>
            <a:ext cx="11029500" cy="21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" type="body"/>
          </p:nvPr>
        </p:nvSpPr>
        <p:spPr>
          <a:xfrm>
            <a:off x="581192" y="4541417"/>
            <a:ext cx="11029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23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type="title"/>
          </p:nvPr>
        </p:nvSpPr>
        <p:spPr>
          <a:xfrm>
            <a:off x="581193" y="729658"/>
            <a:ext cx="11029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" type="body"/>
          </p:nvPr>
        </p:nvSpPr>
        <p:spPr>
          <a:xfrm>
            <a:off x="581193" y="1391479"/>
            <a:ext cx="5194800" cy="4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2" type="body"/>
          </p:nvPr>
        </p:nvSpPr>
        <p:spPr>
          <a:xfrm>
            <a:off x="6416039" y="1391479"/>
            <a:ext cx="5194800" cy="4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" type="body"/>
          </p:nvPr>
        </p:nvSpPr>
        <p:spPr>
          <a:xfrm>
            <a:off x="581191" y="2250891"/>
            <a:ext cx="5194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25"/>
          <p:cNvSpPr txBox="1"/>
          <p:nvPr>
            <p:ph idx="2" type="body"/>
          </p:nvPr>
        </p:nvSpPr>
        <p:spPr>
          <a:xfrm>
            <a:off x="581194" y="2926052"/>
            <a:ext cx="5194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3" type="body"/>
          </p:nvPr>
        </p:nvSpPr>
        <p:spPr>
          <a:xfrm>
            <a:off x="6416039" y="2250892"/>
            <a:ext cx="51948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25"/>
          <p:cNvSpPr txBox="1"/>
          <p:nvPr>
            <p:ph idx="4" type="body"/>
          </p:nvPr>
        </p:nvSpPr>
        <p:spPr>
          <a:xfrm>
            <a:off x="6416037" y="2926052"/>
            <a:ext cx="5194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6" name="Google Shape;56;p25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/>
          <p:nvPr/>
        </p:nvSpPr>
        <p:spPr>
          <a:xfrm>
            <a:off x="447817" y="601200"/>
            <a:ext cx="3682800" cy="58155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7"/>
          <p:cNvSpPr txBox="1"/>
          <p:nvPr>
            <p:ph type="title"/>
          </p:nvPr>
        </p:nvSpPr>
        <p:spPr>
          <a:xfrm>
            <a:off x="767857" y="933450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27"/>
          <p:cNvSpPr txBox="1"/>
          <p:nvPr>
            <p:ph idx="2" type="body"/>
          </p:nvPr>
        </p:nvSpPr>
        <p:spPr>
          <a:xfrm>
            <a:off x="767857" y="2836654"/>
            <a:ext cx="3031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6" name="Google Shape;66;p27"/>
          <p:cNvSpPr txBox="1"/>
          <p:nvPr>
            <p:ph idx="10" type="dt"/>
          </p:nvPr>
        </p:nvSpPr>
        <p:spPr>
          <a:xfrm>
            <a:off x="7605951" y="6456916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1" type="ftr"/>
          </p:nvPr>
        </p:nvSpPr>
        <p:spPr>
          <a:xfrm>
            <a:off x="581192" y="6452590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8" name="Google Shape;68;p27"/>
          <p:cNvSpPr txBox="1"/>
          <p:nvPr>
            <p:ph idx="12" type="sldNum"/>
          </p:nvPr>
        </p:nvSpPr>
        <p:spPr>
          <a:xfrm>
            <a:off x="10558300" y="6456916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8"/>
          <p:cNvSpPr txBox="1"/>
          <p:nvPr>
            <p:ph type="title"/>
          </p:nvPr>
        </p:nvSpPr>
        <p:spPr>
          <a:xfrm>
            <a:off x="581193" y="4693389"/>
            <a:ext cx="11029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/>
          <p:nvPr>
            <p:ph idx="2" type="pic"/>
          </p:nvPr>
        </p:nvSpPr>
        <p:spPr>
          <a:xfrm>
            <a:off x="447817" y="641350"/>
            <a:ext cx="11290800" cy="36513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8"/>
          <p:cNvSpPr txBox="1"/>
          <p:nvPr>
            <p:ph idx="1" type="body"/>
          </p:nvPr>
        </p:nvSpPr>
        <p:spPr>
          <a:xfrm>
            <a:off x="581192" y="5260127"/>
            <a:ext cx="110295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3" name="Google Shape;73;p28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5" name="Google Shape;75;p28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581192" y="705124"/>
            <a:ext cx="11029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581192" y="1415198"/>
            <a:ext cx="11029500" cy="45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9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9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9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7" name="Google Shape;17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85003" y="6437910"/>
            <a:ext cx="1125804" cy="3651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VDeepak05/Fitness-buddy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1359108" y="1821635"/>
            <a:ext cx="9144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FITNESS BUDDY</a:t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-329782" y="1034321"/>
            <a:ext cx="1272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1482AB"/>
                </a:solidFill>
              </a:rPr>
              <a:t>IBM AICTE PROJECT</a:t>
            </a:r>
            <a:endParaRPr b="1" i="0" sz="3200" u="none" cap="none" strike="noStrike">
              <a:solidFill>
                <a:srgbClr val="1482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3117529" y="4586365"/>
            <a:ext cx="7980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482AB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482AB"/>
                </a:solidFill>
                <a:latin typeface="Arial"/>
                <a:ea typeface="Arial"/>
                <a:cs typeface="Arial"/>
                <a:sym typeface="Arial"/>
              </a:rPr>
              <a:t>Student name : </a:t>
            </a:r>
            <a:r>
              <a:rPr b="1" lang="en-US" sz="2000">
                <a:solidFill>
                  <a:srgbClr val="1482AB"/>
                </a:solidFill>
              </a:rPr>
              <a:t>V Deepak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482AB"/>
                </a:solidFill>
                <a:latin typeface="Arial"/>
                <a:ea typeface="Arial"/>
                <a:cs typeface="Arial"/>
                <a:sym typeface="Arial"/>
              </a:rPr>
              <a:t>College Name &amp; Department : Computer Science and Engineering,  NSS College of Engineering</a:t>
            </a:r>
            <a:r>
              <a:rPr b="1" lang="en-US" sz="2000">
                <a:solidFill>
                  <a:srgbClr val="1482AB"/>
                </a:solidFill>
              </a:rPr>
              <a:t>, Palakkad, Kerala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482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375adba933f_0_42" title="Screenshot 2025-08-04 at 6.48.04 PM.png"/>
          <p:cNvPicPr preferRelativeResize="0"/>
          <p:nvPr/>
        </p:nvPicPr>
        <p:blipFill rotWithShape="1">
          <a:blip r:embed="rId3">
            <a:alphaModFix/>
          </a:blip>
          <a:srcRect b="0" l="0" r="0" t="10241"/>
          <a:stretch/>
        </p:blipFill>
        <p:spPr>
          <a:xfrm>
            <a:off x="481425" y="2019838"/>
            <a:ext cx="5310874" cy="29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75adba933f_0_42" title="Screenshot 2025-08-04 at 6.48.11 PM.png"/>
          <p:cNvPicPr preferRelativeResize="0"/>
          <p:nvPr/>
        </p:nvPicPr>
        <p:blipFill rotWithShape="1">
          <a:blip r:embed="rId4">
            <a:alphaModFix/>
          </a:blip>
          <a:srcRect b="0" l="0" r="0" t="10241"/>
          <a:stretch/>
        </p:blipFill>
        <p:spPr>
          <a:xfrm>
            <a:off x="6341350" y="2019863"/>
            <a:ext cx="5310874" cy="29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RESULTS</a:t>
            </a:r>
            <a:endParaRPr/>
          </a:p>
        </p:txBody>
      </p:sp>
      <p:pic>
        <p:nvPicPr>
          <p:cNvPr id="162" name="Google Shape;162;p10" title="Screenshot 2025-08-04 at 6.48.33 PM.png"/>
          <p:cNvPicPr preferRelativeResize="0"/>
          <p:nvPr/>
        </p:nvPicPr>
        <p:blipFill rotWithShape="1">
          <a:blip r:embed="rId3">
            <a:alphaModFix/>
          </a:blip>
          <a:srcRect b="0" l="0" r="0" t="10241"/>
          <a:stretch/>
        </p:blipFill>
        <p:spPr>
          <a:xfrm>
            <a:off x="6592900" y="1232550"/>
            <a:ext cx="4787052" cy="268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0" title="Screenshot 2025-08-04 at 6.48.17 PM.png"/>
          <p:cNvPicPr preferRelativeResize="0"/>
          <p:nvPr/>
        </p:nvPicPr>
        <p:blipFill rotWithShape="1">
          <a:blip r:embed="rId4">
            <a:alphaModFix/>
          </a:blip>
          <a:srcRect b="0" l="0" r="0" t="10241"/>
          <a:stretch/>
        </p:blipFill>
        <p:spPr>
          <a:xfrm>
            <a:off x="814725" y="1232550"/>
            <a:ext cx="4787052" cy="268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 title="Screenshot 2025-08-04 at 6.48.24 PM.png"/>
          <p:cNvPicPr preferRelativeResize="0"/>
          <p:nvPr/>
        </p:nvPicPr>
        <p:blipFill rotWithShape="1">
          <a:blip r:embed="rId5">
            <a:alphaModFix/>
          </a:blip>
          <a:srcRect b="0" l="0" r="0" t="10241"/>
          <a:stretch/>
        </p:blipFill>
        <p:spPr>
          <a:xfrm>
            <a:off x="3734475" y="3997250"/>
            <a:ext cx="4787052" cy="268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RESULTS</a:t>
            </a:r>
            <a:endParaRPr/>
          </a:p>
        </p:txBody>
      </p:sp>
      <p:pic>
        <p:nvPicPr>
          <p:cNvPr id="170" name="Google Shape;170;p9" title="Screenshot 2025-08-04 at 6.48.38 PM.png"/>
          <p:cNvPicPr preferRelativeResize="0"/>
          <p:nvPr/>
        </p:nvPicPr>
        <p:blipFill rotWithShape="1">
          <a:blip r:embed="rId3">
            <a:alphaModFix/>
          </a:blip>
          <a:srcRect b="0" l="0" r="0" t="10241"/>
          <a:stretch/>
        </p:blipFill>
        <p:spPr>
          <a:xfrm>
            <a:off x="2055263" y="1495400"/>
            <a:ext cx="8081475" cy="453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RESULTS</a:t>
            </a:r>
            <a:endParaRPr/>
          </a:p>
        </p:txBody>
      </p:sp>
      <p:pic>
        <p:nvPicPr>
          <p:cNvPr id="176" name="Google Shape;176;p11" title="Screenshot 2025-08-04 at 6.50.54 PM.png"/>
          <p:cNvPicPr preferRelativeResize="0"/>
          <p:nvPr/>
        </p:nvPicPr>
        <p:blipFill rotWithShape="1">
          <a:blip r:embed="rId3">
            <a:alphaModFix/>
          </a:blip>
          <a:srcRect b="0" l="0" r="0" t="10241"/>
          <a:stretch/>
        </p:blipFill>
        <p:spPr>
          <a:xfrm>
            <a:off x="581200" y="702150"/>
            <a:ext cx="4761452" cy="26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 title="Screenshot 2025-08-04 at 6.51.00 PM.png"/>
          <p:cNvPicPr preferRelativeResize="0"/>
          <p:nvPr/>
        </p:nvPicPr>
        <p:blipFill rotWithShape="1">
          <a:blip r:embed="rId4">
            <a:alphaModFix/>
          </a:blip>
          <a:srcRect b="0" l="0" r="0" t="10241"/>
          <a:stretch/>
        </p:blipFill>
        <p:spPr>
          <a:xfrm>
            <a:off x="6595925" y="702150"/>
            <a:ext cx="4761452" cy="26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 title="Screenshot 2025-08-04 at 6.51.07 PM.png"/>
          <p:cNvPicPr preferRelativeResize="0"/>
          <p:nvPr/>
        </p:nvPicPr>
        <p:blipFill rotWithShape="1">
          <a:blip r:embed="rId5">
            <a:alphaModFix/>
          </a:blip>
          <a:srcRect b="0" l="0" r="0" t="10241"/>
          <a:stretch/>
        </p:blipFill>
        <p:spPr>
          <a:xfrm>
            <a:off x="3715225" y="3869650"/>
            <a:ext cx="4761452" cy="267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6" title="Screenshot 2025-08-04 at 6.51.33 PM.png"/>
          <p:cNvPicPr preferRelativeResize="0"/>
          <p:nvPr/>
        </p:nvPicPr>
        <p:blipFill rotWithShape="1">
          <a:blip r:embed="rId3">
            <a:alphaModFix/>
          </a:blip>
          <a:srcRect b="0" l="0" r="0" t="10241"/>
          <a:stretch/>
        </p:blipFill>
        <p:spPr>
          <a:xfrm>
            <a:off x="724950" y="2093411"/>
            <a:ext cx="4761452" cy="26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 title="Screenshot 2025-08-04 at 6.51.39 PM.png"/>
          <p:cNvPicPr preferRelativeResize="0"/>
          <p:nvPr/>
        </p:nvPicPr>
        <p:blipFill rotWithShape="1">
          <a:blip r:embed="rId4">
            <a:alphaModFix/>
          </a:blip>
          <a:srcRect b="0" l="0" r="0" t="10241"/>
          <a:stretch/>
        </p:blipFill>
        <p:spPr>
          <a:xfrm>
            <a:off x="6583125" y="2093387"/>
            <a:ext cx="4761452" cy="26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CONCLUSION</a:t>
            </a:r>
            <a:endParaRPr/>
          </a:p>
        </p:txBody>
      </p:sp>
      <p:sp>
        <p:nvSpPr>
          <p:cNvPr id="190" name="Google Shape;190;p12"/>
          <p:cNvSpPr txBox="1"/>
          <p:nvPr>
            <p:ph idx="1" type="body"/>
          </p:nvPr>
        </p:nvSpPr>
        <p:spPr>
          <a:xfrm>
            <a:off x="581192" y="1302026"/>
            <a:ext cx="110295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8858" lvl="0" marL="30543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◼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AI agent simulates an intelligent fitness coach by leveraging IBM’s Granite foundation model through Watsonx.ai.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8858" lvl="0" marL="30543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◼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uses prompt engineering to dynamically switch roles—trainer, nutritionist, and motivator—based on user intent.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8858" lvl="0" marL="30543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◼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agent delivers context-aware, personalized responses that adapt to user goals, fitness level, and preferences.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8858" lvl="0" marL="30543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◼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demonstrates the power of Agentic AI in providing real-time, on-demand wellness guidance in a conversational format.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581192" y="1302026"/>
            <a:ext cx="110295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217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User Profiling and Progress Tracking</a:t>
            </a:r>
            <a:endParaRPr/>
          </a:p>
          <a:p>
            <a:pPr indent="-39217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Multi-Modal Input and Output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9217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Habit-Building and Smart Reminders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9217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Integration with Wearables and Health Apps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9217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Gamification for Motivation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9217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Localized and Multilingual Support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9217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AI Personalization Enhancements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3"/>
          <p:cNvSpPr txBox="1"/>
          <p:nvPr/>
        </p:nvSpPr>
        <p:spPr>
          <a:xfrm>
            <a:off x="535670" y="844659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i="0" lang="en-US" sz="4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IBM CERTIFICATIONS</a:t>
            </a:r>
            <a:endParaRPr/>
          </a:p>
        </p:txBody>
      </p:sp>
      <p:pic>
        <p:nvPicPr>
          <p:cNvPr id="202" name="Google Shape;202;p14" title="Screenshot 2025-08-04 at 8.30.15 PM.png"/>
          <p:cNvPicPr preferRelativeResize="0"/>
          <p:nvPr/>
        </p:nvPicPr>
        <p:blipFill rotWithShape="1">
          <a:blip r:embed="rId3">
            <a:alphaModFix/>
          </a:blip>
          <a:srcRect b="5234" l="11153" r="11393" t="2617"/>
          <a:stretch/>
        </p:blipFill>
        <p:spPr>
          <a:xfrm>
            <a:off x="2358625" y="1307475"/>
            <a:ext cx="7037450" cy="52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423025" y="3025200"/>
            <a:ext cx="16023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Getting Started with Artificial Intelligence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title="Screenshot 2025-08-04 at 8.30.01 PM.png"/>
          <p:cNvPicPr preferRelativeResize="0"/>
          <p:nvPr/>
        </p:nvPicPr>
        <p:blipFill rotWithShape="1">
          <a:blip r:embed="rId3">
            <a:alphaModFix/>
          </a:blip>
          <a:srcRect b="3738" l="8692" r="8050" t="2567"/>
          <a:stretch/>
        </p:blipFill>
        <p:spPr>
          <a:xfrm>
            <a:off x="1981200" y="974225"/>
            <a:ext cx="8229601" cy="57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5"/>
          <p:cNvSpPr txBox="1"/>
          <p:nvPr/>
        </p:nvSpPr>
        <p:spPr>
          <a:xfrm>
            <a:off x="461450" y="3217500"/>
            <a:ext cx="1269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RAG Lab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75adba933f_0_60" title="Screenshot 2025-08-04 at 8.29.38 PM.png"/>
          <p:cNvPicPr preferRelativeResize="0"/>
          <p:nvPr/>
        </p:nvPicPr>
        <p:blipFill rotWithShape="1">
          <a:blip r:embed="rId3">
            <a:alphaModFix/>
          </a:blip>
          <a:srcRect b="2561" l="11386" r="11471" t="2561"/>
          <a:stretch/>
        </p:blipFill>
        <p:spPr>
          <a:xfrm>
            <a:off x="2281725" y="820400"/>
            <a:ext cx="7524552" cy="578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75adba933f_0_60"/>
          <p:cNvSpPr txBox="1"/>
          <p:nvPr/>
        </p:nvSpPr>
        <p:spPr>
          <a:xfrm>
            <a:off x="358925" y="3410963"/>
            <a:ext cx="1692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Journey to Cloud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title"/>
          </p:nvPr>
        </p:nvSpPr>
        <p:spPr>
          <a:xfrm>
            <a:off x="849573" y="55846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849573" y="1461920"/>
            <a:ext cx="11019000" cy="5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 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Problem Statement 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Technology used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Wow factor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End users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Git-hub Link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Future scope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IBM Certifications</a:t>
            </a:r>
            <a:endParaRPr/>
          </a:p>
          <a:p>
            <a:pPr indent="-18859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06121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GITHUB LINK</a:t>
            </a:r>
            <a:endParaRPr/>
          </a:p>
        </p:txBody>
      </p:sp>
      <p:sp>
        <p:nvSpPr>
          <p:cNvPr id="222" name="Google Shape;222;p17"/>
          <p:cNvSpPr txBox="1"/>
          <p:nvPr>
            <p:ph idx="1" type="body"/>
          </p:nvPr>
        </p:nvSpPr>
        <p:spPr>
          <a:xfrm>
            <a:off x="581192" y="1302026"/>
            <a:ext cx="110295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Char char="◼"/>
            </a:pPr>
            <a:r>
              <a:rPr lang="en-US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https://github.com/VDeepak05/Fitness-buddy1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type="title"/>
          </p:nvPr>
        </p:nvSpPr>
        <p:spPr>
          <a:xfrm>
            <a:off x="1463041" y="2766218"/>
            <a:ext cx="9298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4400"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452403" y="1237632"/>
            <a:ext cx="110295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people struggle to maintain a healthy lifestyle due to:</a:t>
            </a:r>
            <a:endParaRPr sz="200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Char char="●"/>
            </a:pP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 of personalized fitness advice</a:t>
            </a:r>
            <a:endParaRPr sz="200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Char char="●"/>
            </a:pP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constraints &amp; low motivation</a:t>
            </a:r>
            <a:endParaRPr sz="200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Char char="●"/>
            </a:pP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Rigid or expensive fitness plans</a:t>
            </a:r>
            <a:endParaRPr sz="200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Char char="●"/>
            </a:pP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access to adaptable home routines</a:t>
            </a:r>
            <a:b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-US" sz="24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Solution – Fitness Buddy</a:t>
            </a:r>
            <a:br>
              <a:rPr b="1" lang="en-US" sz="24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conversational Agentic AI assistant powered by IBM Granite, offering:</a:t>
            </a:r>
            <a:endParaRPr sz="200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Char char="●"/>
            </a:pP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Tailored home workout plans</a:t>
            </a:r>
            <a:endParaRPr sz="200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Char char="●"/>
            </a:pP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Quick, healthy meal suggestions</a:t>
            </a:r>
            <a:endParaRPr sz="200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Char char="●"/>
            </a:pP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motivation &amp; habit-building tips</a:t>
            </a:r>
            <a:endParaRPr sz="200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-US" sz="200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anytime/anywhere.</a:t>
            </a:r>
            <a:endParaRPr sz="239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TECHNOLOGY  USED</a:t>
            </a:r>
            <a:endParaRPr sz="4400"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441671" y="1087378"/>
            <a:ext cx="11613600" cy="55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76"/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IBM Cloud lite services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2576"/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(NLP)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2576"/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IBM Granite model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IBM CLOUD SERVICES USED</a:t>
            </a:r>
            <a:endParaRPr/>
          </a:p>
        </p:txBody>
      </p:sp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581192" y="1302026"/>
            <a:ext cx="110295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5435" lvl="0" marL="30543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Char char="◼"/>
            </a:pPr>
            <a:r>
              <a:rPr lang="en-US"/>
              <a:t>IBM Cloud WatsonX AI Studio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US"/>
              <a:t>IBM Cloud </a:t>
            </a:r>
            <a:r>
              <a:rPr lang="en-US"/>
              <a:t>WatsonX</a:t>
            </a:r>
            <a:r>
              <a:rPr lang="en-US"/>
              <a:t> AI runtime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US"/>
              <a:t>IBM Cloud Agent Lab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US"/>
              <a:t>IBM Granite foundation model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581191" y="771730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WOW FACTORS</a:t>
            </a:r>
            <a:endParaRPr sz="3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581200" y="1302025"/>
            <a:ext cx="11029500" cy="53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Agentic AI Integration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Utilizes IBM’s Granite large language model to simulate an intelligent, goal-driven virtual fitness coach capable of dynamic, context-aware interactions.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Personalized Wellness Guidance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Delivers tailored home workout routines, nutritional suggestions, and motivational coaching based on individual user inputs and preferences.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Conversational User Experience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Implements a natural-language chat interface, enhancing usability and making health guidance more accessible and engaging for all users.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Cloud-Native &amp; Serverless Architecture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Deployed using IBM Cloud Functions, ensuring scalability, zero server maintenance, and real-time availability without infrastructure overhead.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Modular &amp; Extensible Design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Built with future integrations in mind—can be extended to include habit tracking, user progress monitoring, reminders, and wearable sync.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 Use of IBM Watsonx.ai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Demonstrates optimal prompt engineering within WatsonX.ai to simulate distinct expert roles (trainer, nutritionist, motivator) in a unified assistant.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Inclusive and Practical Application</a:t>
            </a:r>
            <a:b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Addresses a real-world need by providing an accessible, low-cost, and adaptive fitness solution for users with time, space, or resource limitations.</a:t>
            </a:r>
            <a:endParaRPr sz="3100">
              <a:solidFill>
                <a:srgbClr val="0F0F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END USERS</a:t>
            </a:r>
            <a:endParaRPr/>
          </a:p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581192" y="1302026"/>
            <a:ext cx="110295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5435" lvl="0" marL="30543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Students and Young Professionals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Remote Workers and Freelancers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Health-Conscious Beginners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2576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Budget-Constrained Users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19658" lvl="0" marL="305435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2800"/>
              <a:buFont typeface="Calibri"/>
              <a:buChar char="◼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General Public Seeking Home-Based Wellness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RESULTS</a:t>
            </a:r>
            <a:endParaRPr/>
          </a:p>
        </p:txBody>
      </p:sp>
      <p:pic>
        <p:nvPicPr>
          <p:cNvPr id="140" name="Google Shape;140;p8" title="Screenshot 2025-08-04 at 8.01.21 PM.png"/>
          <p:cNvPicPr preferRelativeResize="0"/>
          <p:nvPr/>
        </p:nvPicPr>
        <p:blipFill rotWithShape="1">
          <a:blip r:embed="rId3">
            <a:alphaModFix/>
          </a:blip>
          <a:srcRect b="0" l="0" r="0" t="9722"/>
          <a:stretch/>
        </p:blipFill>
        <p:spPr>
          <a:xfrm>
            <a:off x="1606600" y="1347925"/>
            <a:ext cx="8978801" cy="50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375adba933f_0_36" title="Screenshot 2025-08-04 at 6.50.33 PM.png"/>
          <p:cNvPicPr preferRelativeResize="0"/>
          <p:nvPr/>
        </p:nvPicPr>
        <p:blipFill rotWithShape="1">
          <a:blip r:embed="rId3">
            <a:alphaModFix/>
          </a:blip>
          <a:srcRect b="0" l="0" r="0" t="10241"/>
          <a:stretch/>
        </p:blipFill>
        <p:spPr>
          <a:xfrm>
            <a:off x="581200" y="1161125"/>
            <a:ext cx="4866749" cy="27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75adba933f_0_36" title="Screenshot 2025-08-04 at 6.50.40 PM.png"/>
          <p:cNvPicPr preferRelativeResize="0"/>
          <p:nvPr/>
        </p:nvPicPr>
        <p:blipFill rotWithShape="1">
          <a:blip r:embed="rId4">
            <a:alphaModFix/>
          </a:blip>
          <a:srcRect b="0" l="0" r="0" t="10241"/>
          <a:stretch/>
        </p:blipFill>
        <p:spPr>
          <a:xfrm>
            <a:off x="6743950" y="1161125"/>
            <a:ext cx="4866749" cy="27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75adba933f_0_36" title="Screenshot 2025-08-04 at 6.50.46 PM.png"/>
          <p:cNvPicPr preferRelativeResize="0"/>
          <p:nvPr/>
        </p:nvPicPr>
        <p:blipFill rotWithShape="1">
          <a:blip r:embed="rId5">
            <a:alphaModFix/>
          </a:blip>
          <a:srcRect b="0" l="0" r="0" t="10241"/>
          <a:stretch/>
        </p:blipFill>
        <p:spPr>
          <a:xfrm>
            <a:off x="3662625" y="3958050"/>
            <a:ext cx="4866749" cy="273031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75adba933f_0_36"/>
          <p:cNvSpPr txBox="1"/>
          <p:nvPr>
            <p:ph type="title"/>
          </p:nvPr>
        </p:nvSpPr>
        <p:spPr>
          <a:xfrm>
            <a:off x="581242" y="630731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Franklin Gothic"/>
              <a:buNone/>
            </a:pPr>
            <a:r>
              <a:rPr lang="en-US">
                <a:solidFill>
                  <a:schemeClr val="accent1"/>
                </a:solidFill>
              </a:rPr>
              <a:t>RESULTS - Deployed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